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9" r:id="rId13"/>
    <p:sldId id="267" r:id="rId14"/>
    <p:sldId id="268" r:id="rId15"/>
    <p:sldId id="269" r:id="rId16"/>
    <p:sldId id="290" r:id="rId17"/>
    <p:sldId id="291" r:id="rId18"/>
    <p:sldId id="292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E6F24-8BC0-4FF9-ACAA-28A31019E289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41B6E-58E6-4308-AA0D-B9F45E2BC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8986-C6AA-44DC-A7CC-81B05AA560E3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22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DF06-627F-404F-BD33-ECD98BBCE843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281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0BFB-3A42-4DA7-9CA2-7064A35B7896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1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43B95-BA9D-4E45-BCFD-B721523FC649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0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C15FA7-DDCA-478C-93F1-210A13407A1B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15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E600-5CCC-442E-A6F8-20F82E751536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62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D1E42-7355-4090-B846-4FBDDE758391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43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D0E485-E0C0-43D1-A8D4-AE8DE5E7E5D0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60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D533-8430-4676-99E7-78C7725070F5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16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C582-5E41-41AD-8806-73E87C5E9B34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44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69C-6E6F-401C-9BB9-131E9DD4F5C3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454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0094A1B-2026-4EE8-A4CC-D8EF75522BF1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1.liveinternet.ru/images/foto/b/3/973/2655973/f_18680167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Психологические теории ХХ века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Лектор: канд. </a:t>
            </a:r>
            <a:r>
              <a:rPr lang="ru-RU" b="1" dirty="0" err="1"/>
              <a:t>социол</a:t>
            </a:r>
            <a:r>
              <a:rPr lang="ru-RU" b="1" dirty="0"/>
              <a:t>. наук, доцент Л.К. Качалов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Предложил  набор концепций, которые послужили основой самых различных подходов — от бихевиоризма до гуманистической психологии</a:t>
            </a:r>
          </a:p>
          <a:p>
            <a:r>
              <a:rPr lang="ru-RU" sz="2400" dirty="0"/>
              <a:t>Одним из основных направлений исследований Джемса было изучение сознания</a:t>
            </a:r>
          </a:p>
          <a:p>
            <a:r>
              <a:rPr lang="ru-RU" sz="2400" dirty="0"/>
              <a:t>Рассматривал  сознание как индивидуальный поток, в котором никогда не появляются дважды одни и те же ощущения или мысли</a:t>
            </a:r>
          </a:p>
          <a:p>
            <a:r>
              <a:rPr lang="ru-RU" sz="2400" dirty="0"/>
              <a:t>Приспособительный характер сознания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16832"/>
            <a:ext cx="7772400" cy="3869622"/>
          </a:xfrm>
        </p:spPr>
        <p:txBody>
          <a:bodyPr>
            <a:normAutofit/>
          </a:bodyPr>
          <a:lstStyle/>
          <a:p>
            <a:r>
              <a:rPr lang="ru-RU" sz="2400" dirty="0"/>
              <a:t>Важная  роль инстинктов и эмоций, а также индивидуальных физиологических особенностей человека</a:t>
            </a:r>
          </a:p>
          <a:p>
            <a:r>
              <a:rPr lang="ru-RU" sz="2400" dirty="0"/>
              <a:t>Личность как интегративное целое</a:t>
            </a:r>
          </a:p>
          <a:p>
            <a:r>
              <a:rPr lang="ru-RU" sz="2400" dirty="0"/>
              <a:t>Джемс первым заговорил о роли самооценки и вывел формулу самоуважения</a:t>
            </a:r>
          </a:p>
          <a:p>
            <a:pPr>
              <a:buNone/>
            </a:pPr>
            <a:r>
              <a:rPr lang="ru-RU" sz="2400" dirty="0"/>
              <a:t>                                 </a:t>
            </a:r>
          </a:p>
          <a:p>
            <a:r>
              <a:rPr lang="ru-RU" sz="2400" dirty="0"/>
              <a:t>Самооценка =</a:t>
            </a:r>
          </a:p>
          <a:p>
            <a:pPr>
              <a:buNone/>
            </a:pPr>
            <a:r>
              <a:rPr lang="ru-RU" sz="2400" dirty="0"/>
              <a:t>                                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928926" y="4897232"/>
            <a:ext cx="192882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34780" y="4898820"/>
            <a:ext cx="1722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Притязания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7864" y="4417892"/>
            <a:ext cx="904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Успех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2. Бихевиоризм</a:t>
            </a:r>
            <a:br>
              <a:rPr lang="ru-RU" b="1" dirty="0"/>
            </a:br>
            <a:endParaRPr lang="ru-RU" dirty="0"/>
          </a:p>
        </p:txBody>
      </p:sp>
      <p:pic>
        <p:nvPicPr>
          <p:cNvPr id="1026" name="Picture 2" descr="C:\Documents and Settings\Leonid\Мои документы\Downloads\3660946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3428023" cy="493712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1643050"/>
            <a:ext cx="47863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Джон Уотсон (1878-1958)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14416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2. Бихевиоризм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Основоположник</a:t>
            </a:r>
            <a:r>
              <a:rPr lang="en-US" sz="2400" dirty="0"/>
              <a:t> – </a:t>
            </a:r>
            <a:r>
              <a:rPr lang="ru-RU" sz="2400" dirty="0"/>
              <a:t>Джон Уотсон (1878-1958)</a:t>
            </a:r>
            <a:endParaRPr lang="en-US" sz="2400" dirty="0"/>
          </a:p>
          <a:p>
            <a:r>
              <a:rPr lang="ru-RU" sz="2400" i="1" dirty="0"/>
              <a:t> </a:t>
            </a:r>
            <a:r>
              <a:rPr lang="ru-RU" sz="2400" dirty="0"/>
              <a:t>Задача  психологии – исследование поведения живого существа, адаптирующегося к окружающей среде</a:t>
            </a:r>
          </a:p>
          <a:p>
            <a:r>
              <a:rPr lang="ru-RU" sz="2400" dirty="0"/>
              <a:t>Введение в психологию фактов поведения</a:t>
            </a:r>
          </a:p>
          <a:p>
            <a:r>
              <a:rPr lang="ru-RU" sz="2400" dirty="0"/>
              <a:t>Поведение – внешние  проявления психической деятельности человека</a:t>
            </a:r>
          </a:p>
          <a:p>
            <a:r>
              <a:rPr lang="ru-RU" sz="2400" dirty="0"/>
              <a:t>Значимость  поведения и полное отрицание существования сознания и необходимости его изучения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Бихевиоризм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Поведение  или поступок человека объясняются наличием какого-либо воздействия на человека</a:t>
            </a:r>
          </a:p>
          <a:p>
            <a:r>
              <a:rPr lang="ru-RU" dirty="0"/>
              <a:t>Соотношение S—R стало единицей поведения</a:t>
            </a:r>
          </a:p>
          <a:p>
            <a:r>
              <a:rPr lang="ru-RU" dirty="0"/>
              <a:t> Задачи психологии: 1)</a:t>
            </a:r>
            <a:r>
              <a:rPr lang="ru-RU" sz="2400" dirty="0"/>
              <a:t>по</a:t>
            </a:r>
            <a:r>
              <a:rPr lang="ru-RU" dirty="0"/>
              <a:t> ситуации (стимулу) предсказать поведение (реакцию); 2) по характеру реакции определить или описать стимул</a:t>
            </a:r>
          </a:p>
          <a:p>
            <a:endParaRPr lang="ru-RU" dirty="0"/>
          </a:p>
          <a:p>
            <a:r>
              <a:rPr lang="ru-RU" dirty="0"/>
              <a:t>Эдвард </a:t>
            </a:r>
            <a:r>
              <a:rPr lang="ru-RU" dirty="0" err="1"/>
              <a:t>Толмен</a:t>
            </a:r>
            <a:r>
              <a:rPr lang="ru-RU" dirty="0"/>
              <a:t> (1886-1959) предложил схему «S-V-R» </a:t>
            </a:r>
          </a:p>
          <a:p>
            <a:r>
              <a:rPr lang="ru-RU" dirty="0"/>
              <a:t>V —«промежуточные переменные»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3. Гештальтпсихология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2400" dirty="0"/>
              <a:t>Гештальтпсихология (нем. </a:t>
            </a:r>
            <a:r>
              <a:rPr lang="ru-RU" sz="2400" dirty="0" err="1"/>
              <a:t>gestalt</a:t>
            </a:r>
            <a:r>
              <a:rPr lang="ru-RU" sz="2400" dirty="0"/>
              <a:t> - образ, форма) - направление в  психологии, выдвинувшее программу изучения психики с точки зрения целостных структур (</a:t>
            </a:r>
            <a:r>
              <a:rPr lang="ru-RU" sz="2400" dirty="0" err="1"/>
              <a:t>гештальтов</a:t>
            </a:r>
            <a:r>
              <a:rPr lang="ru-RU" sz="2400" dirty="0"/>
              <a:t>)</a:t>
            </a:r>
          </a:p>
          <a:p>
            <a:r>
              <a:rPr lang="ru-RU" sz="2400" dirty="0"/>
              <a:t>Представители направления: Вольфганг </a:t>
            </a:r>
            <a:r>
              <a:rPr lang="ru-RU" sz="2400" dirty="0" err="1"/>
              <a:t>Кёлер</a:t>
            </a:r>
            <a:r>
              <a:rPr lang="ru-RU" sz="2400" dirty="0"/>
              <a:t>​, Макс </a:t>
            </a:r>
            <a:r>
              <a:rPr lang="ru-RU" sz="2400" dirty="0" err="1"/>
              <a:t>Вертгеймер</a:t>
            </a:r>
            <a:r>
              <a:rPr lang="ru-RU" sz="2400" dirty="0"/>
              <a:t>, </a:t>
            </a:r>
            <a:r>
              <a:rPr lang="ru-RU" sz="2400" dirty="0" err="1"/>
              <a:t>Курт</a:t>
            </a:r>
            <a:r>
              <a:rPr lang="ru-RU" sz="2400" dirty="0"/>
              <a:t> </a:t>
            </a:r>
            <a:r>
              <a:rPr lang="ru-RU" sz="2400" dirty="0" err="1"/>
              <a:t>Коффка</a:t>
            </a:r>
            <a:r>
              <a:rPr lang="ru-RU" sz="2400" dirty="0"/>
              <a:t>, </a:t>
            </a:r>
            <a:r>
              <a:rPr lang="ru-RU" sz="2400" dirty="0" err="1"/>
              <a:t>Курт</a:t>
            </a:r>
            <a:r>
              <a:rPr lang="ru-RU" sz="2400" dirty="0"/>
              <a:t> Левин</a:t>
            </a:r>
          </a:p>
          <a:p>
            <a:r>
              <a:rPr lang="ru-RU" sz="2400" dirty="0"/>
              <a:t>В центре  внимания — характерная тенденция психики к организации опыта в доступное пониманию целое</a:t>
            </a:r>
          </a:p>
          <a:p>
            <a:r>
              <a:rPr lang="ru-RU" sz="2400" dirty="0"/>
              <a:t>Восприятие не сводится к сумме ощущений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3. Гештальтпсихология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Documents and Settings\Leonid\Мои документы\Downloads\insight-learning-was-first-defined-by-wolfgang-kohler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2276872"/>
            <a:ext cx="4361138" cy="308768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1643050"/>
            <a:ext cx="24483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Вольфганг </a:t>
            </a:r>
            <a:r>
              <a:rPr lang="ru-RU" sz="2400" b="1" dirty="0" err="1"/>
              <a:t>Келер</a:t>
            </a:r>
            <a:endParaRPr lang="ru-RU" sz="2400" b="1" dirty="0"/>
          </a:p>
          <a:p>
            <a:r>
              <a:rPr lang="ru-RU" sz="2400" b="1" dirty="0"/>
              <a:t>1887 - 1967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3. Гештальтпсихология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Documents and Settings\Leonid\Мои документы\Downloads\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71133" y="2120900"/>
            <a:ext cx="5401733" cy="40513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3. Гештальтпсихология</a:t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Documents and Settings\Leonid\Мои документы\Downloads\9875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3649990" cy="493712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14942" y="2071678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Курт</a:t>
            </a:r>
            <a:r>
              <a:rPr lang="ru-RU" sz="3600" b="1" dirty="0"/>
              <a:t> Левин</a:t>
            </a:r>
          </a:p>
          <a:p>
            <a:r>
              <a:rPr lang="ru-RU" sz="3600" b="1" dirty="0"/>
              <a:t>1890 -1947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Принципы целостности восприятия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/>
          </a:p>
          <a:p>
            <a:pPr lvl="0"/>
            <a:r>
              <a:rPr lang="ru-RU" sz="2400" dirty="0"/>
              <a:t>Близость </a:t>
            </a:r>
          </a:p>
          <a:p>
            <a:pPr lvl="0"/>
            <a:r>
              <a:rPr lang="ru-RU" sz="2400" dirty="0"/>
              <a:t>Схожесть </a:t>
            </a:r>
          </a:p>
          <a:p>
            <a:pPr lvl="0"/>
            <a:r>
              <a:rPr lang="ru-RU" sz="2400" dirty="0"/>
              <a:t>Целостность </a:t>
            </a:r>
          </a:p>
          <a:p>
            <a:pPr lvl="0"/>
            <a:r>
              <a:rPr lang="ru-RU" sz="2400" dirty="0"/>
              <a:t>Замкнутость </a:t>
            </a:r>
          </a:p>
          <a:p>
            <a:pPr lvl="0"/>
            <a:r>
              <a:rPr lang="ru-RU" sz="2400" dirty="0"/>
              <a:t>Смежность </a:t>
            </a:r>
          </a:p>
          <a:p>
            <a:pPr lvl="0"/>
            <a:r>
              <a:rPr lang="ru-RU" sz="2400" dirty="0"/>
              <a:t>Общая зона   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лекции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sz="2400" b="1" dirty="0"/>
              <a:t>1.Развитие психологии на базе структурализма и</a:t>
            </a:r>
          </a:p>
          <a:p>
            <a:pPr>
              <a:buNone/>
            </a:pPr>
            <a:r>
              <a:rPr lang="ru-RU" sz="2400" b="1" dirty="0"/>
              <a:t>функционализма</a:t>
            </a:r>
          </a:p>
          <a:p>
            <a:pPr>
              <a:buNone/>
            </a:pPr>
            <a:r>
              <a:rPr lang="ru-RU" sz="2400" b="1" dirty="0"/>
              <a:t>2. Бихевиоризм</a:t>
            </a:r>
          </a:p>
          <a:p>
            <a:pPr>
              <a:buNone/>
            </a:pPr>
            <a:r>
              <a:rPr lang="ru-RU" sz="2400" b="1" dirty="0"/>
              <a:t>3. Гештальтпсихология</a:t>
            </a:r>
          </a:p>
          <a:p>
            <a:pPr>
              <a:buNone/>
            </a:pPr>
            <a:r>
              <a:rPr lang="ru-RU" sz="2400" b="1" dirty="0"/>
              <a:t>4. Психоанализ: З. Фрейд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4. Психоанализ: З. Фрейд ( Сигизмунд </a:t>
            </a:r>
            <a:r>
              <a:rPr lang="ru-RU" sz="2400" b="1" dirty="0" err="1"/>
              <a:t>Шломо</a:t>
            </a:r>
            <a:r>
              <a:rPr lang="ru-RU" sz="2400" b="1" dirty="0"/>
              <a:t> Фрейд, нем. </a:t>
            </a:r>
            <a:r>
              <a:rPr lang="ru-RU" sz="2400" b="1" dirty="0" err="1"/>
              <a:t>Sigismund</a:t>
            </a:r>
            <a:r>
              <a:rPr lang="ru-RU" sz="2400" b="1" dirty="0"/>
              <a:t> </a:t>
            </a:r>
            <a:r>
              <a:rPr lang="ru-RU" sz="2400" b="1" dirty="0" err="1"/>
              <a:t>Schlomo</a:t>
            </a:r>
            <a:r>
              <a:rPr lang="ru-RU" sz="2400" b="1" dirty="0"/>
              <a:t> </a:t>
            </a:r>
            <a:r>
              <a:rPr lang="ru-RU" sz="2400" b="1" dirty="0" err="1"/>
              <a:t>Freud</a:t>
            </a:r>
            <a:r>
              <a:rPr lang="ru-RU" sz="2400" b="1" dirty="0"/>
              <a:t>) (1856 –1939)</a:t>
            </a:r>
            <a:endParaRPr lang="ru-RU" sz="2400" dirty="0"/>
          </a:p>
        </p:txBody>
      </p:sp>
      <p:pic>
        <p:nvPicPr>
          <p:cNvPr id="5" name="Picture 5" descr="Картинка 1 из 1978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67549" y="2120900"/>
            <a:ext cx="2808901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58016" y="2357430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1916 год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630616" cy="93642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«Топографическая модель Фрейда»</a:t>
            </a:r>
          </a:p>
        </p:txBody>
      </p:sp>
      <p:pic>
        <p:nvPicPr>
          <p:cNvPr id="5" name="i-main-pic" descr="Картинка 22 из 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1" y="1197070"/>
            <a:ext cx="6269931" cy="475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Три уровня психической жизни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Сознание</a:t>
            </a:r>
          </a:p>
          <a:p>
            <a:r>
              <a:rPr lang="ru-RU" sz="3600" dirty="0" err="1"/>
              <a:t>Предсознательное</a:t>
            </a:r>
            <a:endParaRPr lang="ru-RU" sz="3600" dirty="0"/>
          </a:p>
          <a:p>
            <a:r>
              <a:rPr lang="ru-RU" sz="3600" dirty="0"/>
              <a:t>Бессознательное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Сознание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Ощущения и переживания, которые осознаются в данный момент времени</a:t>
            </a:r>
          </a:p>
          <a:p>
            <a:r>
              <a:rPr lang="ru-RU" sz="2800" dirty="0"/>
              <a:t>В сферу входит незначительная часть психической жизни</a:t>
            </a:r>
          </a:p>
          <a:p>
            <a:r>
              <a:rPr lang="ru-RU" sz="2800" dirty="0"/>
              <a:t>Осознаётся в течение короткого времени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Область предсознательного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Опыт, который не осознаётся в данный момент времени</a:t>
            </a:r>
          </a:p>
          <a:p>
            <a:r>
              <a:rPr lang="ru-RU" sz="2800" dirty="0"/>
              <a:t>Может вернуться в сознание</a:t>
            </a:r>
          </a:p>
          <a:p>
            <a:r>
              <a:rPr lang="ru-RU" sz="2800" dirty="0"/>
              <a:t>Самая глубокая часть разума</a:t>
            </a:r>
          </a:p>
          <a:p>
            <a:r>
              <a:rPr lang="ru-RU" sz="2800" dirty="0"/>
              <a:t>Примеры – травмы детства, скрытые переживания и др.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Самая глубокая часть человеческого разума –  </a:t>
            </a:r>
            <a:r>
              <a:rPr lang="ru-RU" b="1" dirty="0"/>
              <a:t>бессознательное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400" dirty="0"/>
              <a:t>Хранилище  примитивных побуждений</a:t>
            </a:r>
          </a:p>
          <a:p>
            <a:r>
              <a:rPr lang="ru-RU" sz="2400" dirty="0"/>
              <a:t>Эмоции  и переживания, воспоминания, которые были подавлены и вытеснены </a:t>
            </a:r>
          </a:p>
          <a:p>
            <a:endParaRPr lang="ru-RU" sz="2400" dirty="0"/>
          </a:p>
          <a:p>
            <a:r>
              <a:rPr lang="ru-RU" sz="2400" dirty="0"/>
              <a:t>Примеры бессознательного – забытые  травмы детства, скрытые враждебные чувства к родителю, подавленные сексуальные желания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Структурная модель психической жизни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Это процессы</a:t>
            </a:r>
          </a:p>
          <a:p>
            <a:r>
              <a:rPr lang="ru-RU" dirty="0"/>
              <a:t>Взаимосвязь между структурами и уровнями сознания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pic>
        <p:nvPicPr>
          <p:cNvPr id="5" name="i-main-pic" descr="Картинка 22 из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3116"/>
            <a:ext cx="5572164" cy="422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Сущность жизни и смерти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Первая группа инстинктов – эрос</a:t>
            </a:r>
          </a:p>
          <a:p>
            <a:r>
              <a:rPr lang="ru-RU" sz="2800" dirty="0"/>
              <a:t>Силы поддерживающие важнейшие процессы</a:t>
            </a:r>
          </a:p>
          <a:p>
            <a:r>
              <a:rPr lang="ru-RU" sz="2800" dirty="0"/>
              <a:t>Сексуальные инстинкты – либидо</a:t>
            </a:r>
          </a:p>
          <a:p>
            <a:r>
              <a:rPr lang="ru-RU" sz="2800" dirty="0"/>
              <a:t>Эрогенные зоны – потенциальные источники напряжения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Сущность жизни и смерти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Вторая группа инстинктов – инстинкты смерти (Танатос)</a:t>
            </a:r>
          </a:p>
          <a:p>
            <a:r>
              <a:rPr lang="ru-RU" sz="2800" dirty="0"/>
              <a:t>Целью жизни является смерть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Характеристики инстинктов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Источник</a:t>
            </a:r>
          </a:p>
          <a:p>
            <a:r>
              <a:rPr lang="ru-RU" sz="3200" dirty="0"/>
              <a:t>Цель</a:t>
            </a:r>
          </a:p>
          <a:p>
            <a:r>
              <a:rPr lang="ru-RU" sz="3200" dirty="0"/>
              <a:t>Объект</a:t>
            </a:r>
          </a:p>
          <a:p>
            <a:r>
              <a:rPr lang="ru-RU" sz="3200" dirty="0"/>
              <a:t>Стимул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  <a:endParaRPr lang="ru-RU" sz="2400" dirty="0"/>
          </a:p>
        </p:txBody>
      </p:sp>
      <p:pic>
        <p:nvPicPr>
          <p:cNvPr id="1026" name="Picture 2" descr="C:\Documents and Settings\Leonid\Мои документы\Downloads\Titchen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3526518" cy="493712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92880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Основатель структурализма Эдвард </a:t>
            </a:r>
            <a:r>
              <a:rPr lang="ru-RU" sz="2800" dirty="0" err="1"/>
              <a:t>Титченер</a:t>
            </a:r>
            <a:r>
              <a:rPr lang="ru-RU" sz="2800" dirty="0"/>
              <a:t> (1867-1928)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Источник инстинкта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Состояние организма или потребность</a:t>
            </a:r>
          </a:p>
          <a:p>
            <a:r>
              <a:rPr lang="ru-RU" sz="3200" dirty="0"/>
              <a:t>Источники инстинкта жизни – голод, жажда и др.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Устранение или редукция возбуждения</a:t>
            </a:r>
          </a:p>
          <a:p>
            <a:r>
              <a:rPr lang="ru-RU" sz="3200" dirty="0"/>
              <a:t>При достижении цели состояние блаженства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Объект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Человек или предмет</a:t>
            </a:r>
          </a:p>
          <a:p>
            <a:r>
              <a:rPr lang="ru-RU" sz="3200" dirty="0"/>
              <a:t>Что-либо в собственном теле</a:t>
            </a:r>
          </a:p>
          <a:p>
            <a:pPr>
              <a:buNone/>
            </a:pP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Стимул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Количество энергии, которое требуется для удовлетворения инстинкта</a:t>
            </a:r>
          </a:p>
          <a:p>
            <a:r>
              <a:rPr lang="ru-RU" sz="3200" dirty="0"/>
              <a:t>Понятие смещенной активности</a:t>
            </a:r>
          </a:p>
          <a:p>
            <a:pPr>
              <a:buNone/>
            </a:pP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Развитие личности: </a:t>
            </a:r>
            <a:r>
              <a:rPr lang="ru-RU" b="1" dirty="0" err="1"/>
              <a:t>психосексуальные</a:t>
            </a:r>
            <a:r>
              <a:rPr lang="ru-RU" b="1" dirty="0"/>
              <a:t> стадии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Оральная</a:t>
            </a:r>
          </a:p>
          <a:p>
            <a:r>
              <a:rPr lang="ru-RU" sz="2800" dirty="0"/>
              <a:t>Анальная</a:t>
            </a:r>
          </a:p>
          <a:p>
            <a:r>
              <a:rPr lang="ru-RU" sz="2800" dirty="0"/>
              <a:t>Фаллическая</a:t>
            </a:r>
          </a:p>
          <a:p>
            <a:r>
              <a:rPr lang="ru-RU" sz="2800" dirty="0"/>
              <a:t>Латентная</a:t>
            </a:r>
          </a:p>
          <a:p>
            <a:r>
              <a:rPr lang="ru-RU" sz="2800" dirty="0"/>
              <a:t>Генитальная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Развитие личности: </a:t>
            </a:r>
            <a:r>
              <a:rPr lang="ru-RU" b="1" dirty="0" err="1"/>
              <a:t>психосексуальные</a:t>
            </a:r>
            <a:r>
              <a:rPr lang="ru-RU" b="1" dirty="0"/>
              <a:t> стадии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35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8" y="1397000"/>
          <a:ext cx="6834212" cy="2476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85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8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85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85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1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46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57224" y="1571612"/>
            <a:ext cx="15001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Стадия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1571612"/>
            <a:ext cx="13573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Возраст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9124" y="1571612"/>
            <a:ext cx="13573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Зона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72198" y="1571612"/>
            <a:ext cx="12858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Задачи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Три типа тревоги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Реалистическая</a:t>
            </a:r>
          </a:p>
          <a:p>
            <a:r>
              <a:rPr lang="ru-RU" sz="3200" dirty="0"/>
              <a:t>Невротическая</a:t>
            </a:r>
          </a:p>
          <a:p>
            <a:r>
              <a:rPr lang="ru-RU" sz="3200" dirty="0"/>
              <a:t>Моральная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Понятия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Психический детерминизм</a:t>
            </a:r>
          </a:p>
          <a:p>
            <a:r>
              <a:rPr lang="ru-RU" sz="2400" dirty="0"/>
              <a:t>Бессознательное</a:t>
            </a:r>
          </a:p>
          <a:p>
            <a:r>
              <a:rPr lang="ru-RU" sz="2400" dirty="0"/>
              <a:t>Стадии развития</a:t>
            </a:r>
          </a:p>
          <a:p>
            <a:r>
              <a:rPr lang="ru-RU" sz="2400" dirty="0"/>
              <a:t>Эго</a:t>
            </a:r>
          </a:p>
          <a:p>
            <a:r>
              <a:rPr lang="ru-RU" sz="2400" dirty="0" err="1"/>
              <a:t>Суперэго</a:t>
            </a:r>
            <a:endParaRPr lang="ru-RU" sz="2400" dirty="0"/>
          </a:p>
          <a:p>
            <a:r>
              <a:rPr lang="ru-RU" sz="2400" dirty="0"/>
              <a:t>Ид</a:t>
            </a:r>
          </a:p>
          <a:p>
            <a:r>
              <a:rPr lang="ru-RU" sz="2400" dirty="0"/>
              <a:t>Предсознательное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4255368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Главная задача психологии – экспериментальное  исследование структуры сознания</a:t>
            </a:r>
          </a:p>
          <a:p>
            <a:r>
              <a:rPr lang="ru-RU" sz="2400" dirty="0"/>
              <a:t>Три  категории элементов в психологической материи: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ощущение,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образ,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Чувство</a:t>
            </a:r>
          </a:p>
          <a:p>
            <a:r>
              <a:rPr lang="ru-RU" sz="2400" dirty="0"/>
              <a:t>Усовершенствование метода интроспекции</a:t>
            </a:r>
          </a:p>
          <a:p>
            <a:r>
              <a:rPr lang="ru-RU" sz="2400" dirty="0" err="1"/>
              <a:t>Титченером</a:t>
            </a:r>
            <a:r>
              <a:rPr lang="ru-RU" sz="2400" dirty="0"/>
              <a:t> и его единомышленниками был собран, исследован, систематизирован обширный материал по психологии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126560" cy="1288184"/>
          </a:xfrm>
        </p:spPr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  <a:endParaRPr lang="ru-RU" sz="2400" dirty="0"/>
          </a:p>
        </p:txBody>
      </p:sp>
      <p:pic>
        <p:nvPicPr>
          <p:cNvPr id="3074" name="Picture 2" descr="C:\Documents and Settings\Leonid\Мои документы\Downloads\Franz_Brentano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964583"/>
            <a:ext cx="2920408" cy="418696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2714620"/>
            <a:ext cx="37862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Франс </a:t>
            </a:r>
            <a:r>
              <a:rPr lang="ru-RU" sz="3200" b="1" dirty="0" err="1"/>
              <a:t>Брентано</a:t>
            </a:r>
            <a:r>
              <a:rPr lang="ru-RU" sz="3200" b="1" dirty="0"/>
              <a:t> (1838 - 1917)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Основная задача психологии  – описание  работы сознания, состоящей из </a:t>
            </a:r>
            <a:r>
              <a:rPr lang="ru-RU" sz="2400" dirty="0" err="1"/>
              <a:t>интенциональных</a:t>
            </a:r>
            <a:r>
              <a:rPr lang="ru-RU" sz="2400" dirty="0"/>
              <a:t> (направленных) актов</a:t>
            </a:r>
          </a:p>
          <a:p>
            <a:r>
              <a:rPr lang="ru-RU" sz="2400" dirty="0"/>
              <a:t>В  психологии нельзя рассматривать изолированные реакции, а также невозможно путём механических измерений дать ответ на вопрос о природе психических процессов</a:t>
            </a:r>
          </a:p>
          <a:p>
            <a:r>
              <a:rPr lang="ru-RU" sz="2400" dirty="0"/>
              <a:t>Взгляды </a:t>
            </a:r>
            <a:r>
              <a:rPr lang="ru-RU" sz="2400" dirty="0" err="1"/>
              <a:t>Брентано</a:t>
            </a:r>
            <a:r>
              <a:rPr lang="ru-RU" sz="2400" dirty="0"/>
              <a:t> нашли продолжение в работах Карла </a:t>
            </a:r>
            <a:r>
              <a:rPr lang="ru-RU" sz="2400" dirty="0" err="1"/>
              <a:t>Штумпфа</a:t>
            </a:r>
            <a:r>
              <a:rPr lang="ru-RU" sz="2400" dirty="0"/>
              <a:t> (1848-1936)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  <a:endParaRPr lang="ru-RU" sz="2400" dirty="0"/>
          </a:p>
        </p:txBody>
      </p:sp>
      <p:pic>
        <p:nvPicPr>
          <p:cNvPr id="4098" name="Picture 2" descr="C:\Documents and Settings\Leonid\Мои документы\Downloads\stump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813995"/>
            <a:ext cx="2272336" cy="367361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2071678"/>
            <a:ext cx="4857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Немецкий психолог, философ-идеалист, музыкальный теоретик, ученик Ф. </a:t>
            </a:r>
            <a:r>
              <a:rPr lang="ru-RU" sz="2800" b="1" dirty="0" err="1"/>
              <a:t>Брентано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5643578"/>
            <a:ext cx="18389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1848-1936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1428736"/>
            <a:ext cx="2342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Карл </a:t>
            </a:r>
            <a:r>
              <a:rPr lang="ru-RU" sz="2800" b="1" dirty="0" err="1"/>
              <a:t>Штумпф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916832"/>
            <a:ext cx="8496944" cy="424012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Согласно </a:t>
            </a:r>
            <a:r>
              <a:rPr lang="ru-RU" sz="2400" dirty="0" err="1"/>
              <a:t>Штумпфу</a:t>
            </a:r>
            <a:r>
              <a:rPr lang="ru-RU" sz="2400" dirty="0"/>
              <a:t>, тематическая область психологии подразделяется на три основные части:</a:t>
            </a:r>
          </a:p>
          <a:p>
            <a:pPr lvl="0"/>
            <a:r>
              <a:rPr lang="ru-RU" sz="2400" b="1" dirty="0"/>
              <a:t>«феномены»</a:t>
            </a:r>
            <a:r>
              <a:rPr lang="ru-RU" sz="2400" dirty="0"/>
              <a:t> — содержание чувств или воображения</a:t>
            </a:r>
          </a:p>
          <a:p>
            <a:pPr lvl="0"/>
            <a:r>
              <a:rPr lang="ru-RU" sz="2400" b="1" dirty="0"/>
              <a:t>«психические функции» </a:t>
            </a:r>
            <a:r>
              <a:rPr lang="ru-RU" sz="2400" dirty="0"/>
              <a:t>— восприятие,  желание и т. п.</a:t>
            </a:r>
          </a:p>
          <a:p>
            <a:pPr lvl="0"/>
            <a:r>
              <a:rPr lang="ru-RU" sz="2400" b="1" dirty="0"/>
              <a:t>«имманентные отношения» </a:t>
            </a:r>
            <a:r>
              <a:rPr lang="ru-RU" sz="2400" dirty="0"/>
              <a:t>между психическими функциями и феноменами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1.Развитие психологии на базе структурализма и</a:t>
            </a:r>
            <a:br>
              <a:rPr lang="ru-RU" sz="2400" b="1" dirty="0"/>
            </a:br>
            <a:r>
              <a:rPr lang="ru-RU" sz="2400" b="1" dirty="0"/>
              <a:t>функционализма</a:t>
            </a:r>
            <a:endParaRPr lang="ru-RU" sz="2400" dirty="0"/>
          </a:p>
        </p:txBody>
      </p:sp>
      <p:pic>
        <p:nvPicPr>
          <p:cNvPr id="5122" name="Picture 2" descr="C:\Documents and Settings\Leonid\Мои документы\Downloads\William_James_b1842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787" y="1833818"/>
            <a:ext cx="3068069" cy="397144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1428736"/>
            <a:ext cx="50720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Уильям Джемс (1842— 1910) — американский философ и психолог, один из основателей и ведущий представитель прагматизма и функционализма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200</TotalTime>
  <Words>904</Words>
  <Application>Microsoft Office PowerPoint</Application>
  <PresentationFormat>Экран (4:3)</PresentationFormat>
  <Paragraphs>215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4" baseType="lpstr">
      <vt:lpstr>Arial</vt:lpstr>
      <vt:lpstr>Calibri</vt:lpstr>
      <vt:lpstr>Cambria</vt:lpstr>
      <vt:lpstr>Rockwell</vt:lpstr>
      <vt:lpstr>Rockwell Condensed</vt:lpstr>
      <vt:lpstr>Wingdings</vt:lpstr>
      <vt:lpstr>Дерево</vt:lpstr>
      <vt:lpstr>Психологические теории ХХ века</vt:lpstr>
      <vt:lpstr>План лекции</vt:lpstr>
      <vt:lpstr>1.Развитие психологии на базе структурализма и функционализма</vt:lpstr>
      <vt:lpstr>1.Развитие психологии на базе структурализма и функционализма</vt:lpstr>
      <vt:lpstr>1.Развитие психологии на базе структурализма и функционализма</vt:lpstr>
      <vt:lpstr>1.Развитие психологии на базе структурализма и функционализма</vt:lpstr>
      <vt:lpstr>1.Развитие психологии на базе структурализма и функционализма</vt:lpstr>
      <vt:lpstr>1.Развитие психологии на базе структурализма и функционализма</vt:lpstr>
      <vt:lpstr>1.Развитие психологии на базе структурализма и функционализма</vt:lpstr>
      <vt:lpstr>1.Развитие психологии на базе структурализма и функционализма</vt:lpstr>
      <vt:lpstr>1.Развитие психологии на базе структурализма и функционализма</vt:lpstr>
      <vt:lpstr>2. Бихевиоризм </vt:lpstr>
      <vt:lpstr>2. Бихевиоризм </vt:lpstr>
      <vt:lpstr>2. Бихевиоризм</vt:lpstr>
      <vt:lpstr>3. Гештальтпсихология </vt:lpstr>
      <vt:lpstr>3. Гештальтпсихология </vt:lpstr>
      <vt:lpstr>3. Гештальтпсихология </vt:lpstr>
      <vt:lpstr>3. Гештальтпсихология </vt:lpstr>
      <vt:lpstr>Принципы целостности восприятия</vt:lpstr>
      <vt:lpstr>4. Психоанализ: З. Фрейд ( Сигизмунд Шломо Фрейд, нем. Sigismund Schlomo Freud) (1856 –1939)</vt:lpstr>
      <vt:lpstr>«Топографическая модель Фрейда»</vt:lpstr>
      <vt:lpstr>Три уровня психической жизни</vt:lpstr>
      <vt:lpstr>Сознание </vt:lpstr>
      <vt:lpstr>Область предсознательного</vt:lpstr>
      <vt:lpstr>Самая глубокая часть человеческого разума –  бессознательное</vt:lpstr>
      <vt:lpstr>Структурная модель психической жизни</vt:lpstr>
      <vt:lpstr>Сущность жизни и смерти</vt:lpstr>
      <vt:lpstr>Сущность жизни и смерти</vt:lpstr>
      <vt:lpstr>Характеристики инстинктов</vt:lpstr>
      <vt:lpstr>Источник инстинкта</vt:lpstr>
      <vt:lpstr>Цель </vt:lpstr>
      <vt:lpstr>Объект </vt:lpstr>
      <vt:lpstr>Стимул </vt:lpstr>
      <vt:lpstr>Развитие личности: психосексуальные стадии</vt:lpstr>
      <vt:lpstr>Развитие личности: психосексуальные стадии</vt:lpstr>
      <vt:lpstr>Три типа тревоги</vt:lpstr>
      <vt:lpstr>Понятия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теории ХХ века</dc:title>
  <cp:lastModifiedBy>Леонид</cp:lastModifiedBy>
  <cp:revision>28</cp:revision>
  <dcterms:modified xsi:type="dcterms:W3CDTF">2020-08-26T12:36:54Z</dcterms:modified>
</cp:coreProperties>
</file>